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Helios Bold" panose="020B0604020202020204" charset="0"/>
      <p:regular r:id="rId29"/>
    </p:embeddedFont>
    <p:embeddedFont>
      <p:font typeface="Helios" panose="020B0604020202020204" charset="0"/>
      <p:regular r:id="rId30"/>
    </p:embeddedFont>
    <p:embeddedFont>
      <p:font typeface="TT Hove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3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747149" y="-443668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92135" y="6804594"/>
            <a:ext cx="7555842" cy="3482406"/>
            <a:chOff x="0" y="0"/>
            <a:chExt cx="406400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2095" y="576727"/>
            <a:ext cx="4670391" cy="903947"/>
          </a:xfrm>
          <a:custGeom>
            <a:avLst/>
            <a:gdLst/>
            <a:ahLst/>
            <a:cxnLst/>
            <a:rect l="l" t="t" r="r" b="b"/>
            <a:pathLst>
              <a:path w="4670391" h="903947">
                <a:moveTo>
                  <a:pt x="0" y="0"/>
                </a:moveTo>
                <a:lnTo>
                  <a:pt x="4670391" y="0"/>
                </a:lnTo>
                <a:lnTo>
                  <a:pt x="4670391" y="903946"/>
                </a:lnTo>
                <a:lnTo>
                  <a:pt x="0" y="90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97345" y="841660"/>
            <a:ext cx="9590655" cy="9102434"/>
          </a:xfrm>
          <a:custGeom>
            <a:avLst/>
            <a:gdLst/>
            <a:ahLst/>
            <a:cxnLst/>
            <a:rect l="l" t="t" r="r" b="b"/>
            <a:pathLst>
              <a:path w="9590655" h="9102434">
                <a:moveTo>
                  <a:pt x="0" y="0"/>
                </a:moveTo>
                <a:lnTo>
                  <a:pt x="9590655" y="0"/>
                </a:lnTo>
                <a:lnTo>
                  <a:pt x="9590655" y="9102434"/>
                </a:lnTo>
                <a:lnTo>
                  <a:pt x="0" y="910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2073" r="-226" b="-376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62095" y="3068046"/>
            <a:ext cx="9207962" cy="5477751"/>
            <a:chOff x="0" y="0"/>
            <a:chExt cx="12277282" cy="730366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413857"/>
              <a:ext cx="12277282" cy="1889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4"/>
                </a:lnSpc>
              </a:pPr>
              <a:r>
                <a:rPr lang="en-US" sz="2774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By: PRIYA DUTTA</a:t>
              </a:r>
            </a:p>
            <a:p>
              <a:pPr algn="l">
                <a:lnSpc>
                  <a:spcPts val="3884"/>
                </a:lnSpc>
              </a:pPr>
              <a:r>
                <a:rPr lang="en-US" sz="2774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PGPDSBA.O.SEP23.C</a:t>
              </a:r>
            </a:p>
            <a:p>
              <a:pPr algn="l">
                <a:lnSpc>
                  <a:spcPts val="3722"/>
                </a:lnSpc>
              </a:pPr>
              <a:endParaRPr lang="en-US" sz="2774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2277282" cy="5195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4"/>
                </a:lnSpc>
              </a:pPr>
              <a:r>
                <a:rPr lang="en-US" sz="6403" b="1" dirty="0">
                  <a:solidFill>
                    <a:srgbClr val="2A2E3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Credit Card Default Prediction: A Supervised Learning Approach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544034" cy="7419067"/>
          </a:xfrm>
          <a:custGeom>
            <a:avLst/>
            <a:gdLst/>
            <a:ahLst/>
            <a:cxnLst/>
            <a:rect l="l" t="t" r="r" b="b"/>
            <a:pathLst>
              <a:path w="9544034" h="7419067">
                <a:moveTo>
                  <a:pt x="0" y="0"/>
                </a:moveTo>
                <a:lnTo>
                  <a:pt x="9544034" y="0"/>
                </a:lnTo>
                <a:lnTo>
                  <a:pt x="9544034" y="7419067"/>
                </a:lnTo>
                <a:lnTo>
                  <a:pt x="0" y="741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44034" y="3434518"/>
            <a:ext cx="8743966" cy="6852482"/>
          </a:xfrm>
          <a:custGeom>
            <a:avLst/>
            <a:gdLst/>
            <a:ahLst/>
            <a:cxnLst/>
            <a:rect l="l" t="t" r="r" b="b"/>
            <a:pathLst>
              <a:path w="8743966" h="6852482">
                <a:moveTo>
                  <a:pt x="0" y="0"/>
                </a:moveTo>
                <a:lnTo>
                  <a:pt x="8743966" y="0"/>
                </a:lnTo>
                <a:lnTo>
                  <a:pt x="8743966" y="6852482"/>
                </a:lnTo>
                <a:lnTo>
                  <a:pt x="0" y="685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526134"/>
            <a:ext cx="18288000" cy="7493514"/>
          </a:xfrm>
          <a:custGeom>
            <a:avLst/>
            <a:gdLst/>
            <a:ahLst/>
            <a:cxnLst/>
            <a:rect l="l" t="t" r="r" b="b"/>
            <a:pathLst>
              <a:path w="18288000" h="6390409">
                <a:moveTo>
                  <a:pt x="0" y="0"/>
                </a:moveTo>
                <a:lnTo>
                  <a:pt x="18288000" y="0"/>
                </a:lnTo>
                <a:lnTo>
                  <a:pt x="18288000" y="6390409"/>
                </a:lnTo>
                <a:lnTo>
                  <a:pt x="0" y="6390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7" t="-3015" r="-15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195" y="249368"/>
            <a:ext cx="1484767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COMPARISON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893" y="0"/>
            <a:ext cx="18161585" cy="10731845"/>
          </a:xfrm>
          <a:custGeom>
            <a:avLst/>
            <a:gdLst/>
            <a:ahLst/>
            <a:cxnLst/>
            <a:rect l="l" t="t" r="r" b="b"/>
            <a:pathLst>
              <a:path w="18161585" h="10731845">
                <a:moveTo>
                  <a:pt x="0" y="0"/>
                </a:moveTo>
                <a:lnTo>
                  <a:pt x="18161585" y="0"/>
                </a:lnTo>
                <a:lnTo>
                  <a:pt x="18161585" y="10731845"/>
                </a:lnTo>
                <a:lnTo>
                  <a:pt x="0" y="1073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57561" y="0"/>
            <a:ext cx="22445561" cy="2435494"/>
            <a:chOff x="0" y="0"/>
            <a:chExt cx="1247273" cy="1353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273" cy="135338"/>
            </a:xfrm>
            <a:custGeom>
              <a:avLst/>
              <a:gdLst/>
              <a:ahLst/>
              <a:cxnLst/>
              <a:rect l="l" t="t" r="r" b="b"/>
              <a:pathLst>
                <a:path w="1247273" h="135338">
                  <a:moveTo>
                    <a:pt x="203200" y="0"/>
                  </a:moveTo>
                  <a:lnTo>
                    <a:pt x="1044073" y="0"/>
                  </a:lnTo>
                  <a:lnTo>
                    <a:pt x="1247273" y="135338"/>
                  </a:lnTo>
                  <a:lnTo>
                    <a:pt x="0" y="1353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993273" cy="17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2274" y="685262"/>
            <a:ext cx="1626903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FFDE59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TUNING APPLIED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387090"/>
            <a:ext cx="18288000" cy="551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Hyperparameter Tuning</a:t>
            </a:r>
            <a:r>
              <a:rPr lang="en-US" sz="4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was performed to enhance performance: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Random Forest:</a:t>
            </a:r>
            <a:r>
              <a:rPr lang="en-US" sz="4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Tuned number of trees and maximum depth to balance bias-variance trade-off.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Bagging:</a:t>
            </a:r>
            <a:r>
              <a:rPr lang="en-US" sz="4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Adjusted the number of estimators and bootstrapping samples.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Boosting Models:</a:t>
            </a:r>
            <a:r>
              <a:rPr lang="en-US" sz="4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Adjusted learning rate, number of estimators, and maximum depth to avoid overfitting.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49198"/>
            <a:ext cx="18288000" cy="7901604"/>
          </a:xfrm>
          <a:custGeom>
            <a:avLst/>
            <a:gdLst/>
            <a:ahLst/>
            <a:cxnLst/>
            <a:rect l="l" t="t" r="r" b="b"/>
            <a:pathLst>
              <a:path w="18288000" h="7901604">
                <a:moveTo>
                  <a:pt x="0" y="0"/>
                </a:moveTo>
                <a:lnTo>
                  <a:pt x="18288000" y="0"/>
                </a:lnTo>
                <a:lnTo>
                  <a:pt x="18288000" y="7901605"/>
                </a:lnTo>
                <a:lnTo>
                  <a:pt x="0" y="7901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" r="-14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94164"/>
            <a:ext cx="1796057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Correlation with the Problem</a:t>
            </a:r>
          </a:p>
          <a:p>
            <a:pPr algn="ctr">
              <a:lnSpc>
                <a:spcPts val="10199"/>
              </a:lnSpc>
            </a:pPr>
            <a:endParaRPr lang="en-US" sz="8499" b="1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820021" y="-1506256"/>
            <a:ext cx="18526628" cy="3984902"/>
            <a:chOff x="0" y="0"/>
            <a:chExt cx="1610883" cy="346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0883" cy="346486"/>
            </a:xfrm>
            <a:custGeom>
              <a:avLst/>
              <a:gdLst/>
              <a:ahLst/>
              <a:cxnLst/>
              <a:rect l="l" t="t" r="r" b="b"/>
              <a:pathLst>
                <a:path w="1610883" h="346486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57418" y="0"/>
            <a:ext cx="1252422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Final Model Selection</a:t>
            </a:r>
          </a:p>
          <a:p>
            <a:pPr algn="ctr">
              <a:lnSpc>
                <a:spcPts val="10199"/>
              </a:lnSpc>
            </a:pPr>
            <a:endParaRPr lang="en-US" sz="8499" b="1">
              <a:solidFill>
                <a:srgbClr val="A20E2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2486025"/>
            <a:ext cx="18288000" cy="703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Bagging with Random Forest Classifier was selected as the best-fit modelbased on: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Balanced Accuracy: Reasonably high test accuracy (81%) while maintaining a strong train accuracy (88%).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Generalization Capability: Performs well on unseen data, with minimal overfitting compared to other models.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Low Type II Error: The model successfully identifies most of the high-risk (default) customers, minimizing potential losses.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Stability: Bagging helps reduce variance, making it more robust in the presence of outliers and noise.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87683"/>
            <a:ext cx="18288000" cy="7999317"/>
          </a:xfrm>
          <a:custGeom>
            <a:avLst/>
            <a:gdLst/>
            <a:ahLst/>
            <a:cxnLst/>
            <a:rect l="l" t="t" r="r" b="b"/>
            <a:pathLst>
              <a:path w="18288000" h="7999317">
                <a:moveTo>
                  <a:pt x="0" y="0"/>
                </a:moveTo>
                <a:lnTo>
                  <a:pt x="18288000" y="0"/>
                </a:lnTo>
                <a:lnTo>
                  <a:pt x="18288000" y="7999317"/>
                </a:lnTo>
                <a:lnTo>
                  <a:pt x="0" y="799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67463" y="4510405"/>
            <a:ext cx="36956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Use this for a photo caption.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8027" y="333057"/>
            <a:ext cx="9111945" cy="123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Importance Feature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307512" y="-2110277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1000" y="3259738"/>
            <a:ext cx="174498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Actionable Insight: </a:t>
            </a:r>
            <a:r>
              <a:rPr lang="en-US" sz="39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Bagging with Random Forest allows early identification of high-risk customers.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Business Impact: </a:t>
            </a:r>
            <a:r>
              <a:rPr lang="en-US" sz="39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Lower default rates, optimized credit limits, better customer segmentation.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753" y="0"/>
            <a:ext cx="13475794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INSIGHTS AND 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040" y="5968013"/>
            <a:ext cx="13406971" cy="431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Automated Risk Scoring</a:t>
            </a:r>
          </a:p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Threshold-Based Credit Approvals</a:t>
            </a:r>
          </a:p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Segmented Credit Offerings</a:t>
            </a:r>
          </a:p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Proactive Loan Restructuring</a:t>
            </a:r>
          </a:p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Automated Alerts &amp; Reminders</a:t>
            </a:r>
          </a:p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7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Continuous Model Improvement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900"/>
            <a:ext cx="18301964" cy="6553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0"/>
            <a:ext cx="15316200" cy="2941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Accuracy:</a:t>
            </a:r>
            <a:r>
              <a:rPr lang="en-I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Achieves 81% on the test set, which is the highest among the models excluding Gradient Boosting.</a:t>
            </a: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F1-Score (1.0):</a:t>
            </a:r>
            <a:r>
              <a:rPr lang="en-I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While still low at 8%, it's slightly better than Logistic Regression and </a:t>
            </a:r>
            <a:r>
              <a:rPr lang="en-IN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en-IN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IN" sz="32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869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67740"/>
            <a:ext cx="18522924" cy="12379488"/>
          </a:xfrm>
          <a:custGeom>
            <a:avLst/>
            <a:gdLst/>
            <a:ahLst/>
            <a:cxnLst/>
            <a:rect l="l" t="t" r="r" b="b"/>
            <a:pathLst>
              <a:path w="18522924" h="12379488">
                <a:moveTo>
                  <a:pt x="0" y="0"/>
                </a:moveTo>
                <a:lnTo>
                  <a:pt x="18522924" y="0"/>
                </a:lnTo>
                <a:lnTo>
                  <a:pt x="18522924" y="12379488"/>
                </a:lnTo>
                <a:lnTo>
                  <a:pt x="0" y="123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58279" y="4117643"/>
          <a:ext cx="15586879" cy="5414938"/>
        </p:xfrm>
        <a:graphic>
          <a:graphicData uri="http://schemas.openxmlformats.org/drawingml/2006/table">
            <a:tbl>
              <a:tblPr/>
              <a:tblGrid>
                <a:gridCol w="3725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1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66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BUSINESS PROBLEM STATEMENT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261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NEED FOR STUDY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MODELLING APPROACH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FINAL MODEL SELECTION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261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INSIGHTS &amp; RECOMMENDATIONS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405234" y="1028700"/>
            <a:ext cx="607217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1679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1" y="0"/>
                </a:lnTo>
                <a:lnTo>
                  <a:pt x="61883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46621" y="2307887"/>
            <a:ext cx="12941379" cy="3385542"/>
            <a:chOff x="-1" y="-95251"/>
            <a:chExt cx="17255172" cy="451405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-139880" y="2335800"/>
              <a:ext cx="1026192" cy="746433"/>
              <a:chOff x="0" y="0"/>
              <a:chExt cx="812800" cy="59121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5912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91216">
                    <a:moveTo>
                      <a:pt x="406400" y="591216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91216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32705"/>
                <a:ext cx="558800" cy="284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202372" y="-95251"/>
              <a:ext cx="16052799" cy="45140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37"/>
                </a:lnSpc>
              </a:pPr>
              <a:r>
                <a:rPr lang="en-US" sz="4741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This business problem is focused on a credit card company aiming to predict customer default risk using a supervised learning model.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46622" y="5920385"/>
            <a:ext cx="12788978" cy="4924425"/>
            <a:chOff x="0" y="-76200"/>
            <a:chExt cx="17051971" cy="6565901"/>
          </a:xfrm>
        </p:grpSpPr>
        <p:sp>
          <p:nvSpPr>
            <p:cNvPr id="9" name="TextBox 9"/>
            <p:cNvSpPr txBox="1"/>
            <p:nvPr/>
          </p:nvSpPr>
          <p:spPr>
            <a:xfrm>
              <a:off x="1202372" y="-76200"/>
              <a:ext cx="15849599" cy="6565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Objective</a:t>
              </a:r>
              <a:r>
                <a:rPr lang="en-US" sz="33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Predict customer defaults (i.e., will the customer pay or not).</a:t>
              </a:r>
            </a:p>
            <a:p>
              <a:pPr algn="l">
                <a:lnSpc>
                  <a:spcPts val="4759"/>
                </a:lnSpc>
              </a:pPr>
              <a:r>
                <a:rPr lang="en-US" sz="3399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</a:t>
              </a:r>
              <a:r>
                <a:rPr lang="en-US" sz="33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Includes various customer-related variables such as credit account information, purchasing behavior, and delinquency records.</a:t>
              </a:r>
            </a:p>
            <a:p>
              <a:pPr algn="l">
                <a:lnSpc>
                  <a:spcPts val="4759"/>
                </a:lnSpc>
              </a:pPr>
              <a:r>
                <a:rPr lang="en-US" sz="3399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Goal</a:t>
              </a:r>
              <a:r>
                <a:rPr lang="en-US" sz="33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 Develop a model to assess customer risk and determine credit exposure.</a:t>
              </a:r>
            </a:p>
            <a:p>
              <a:pPr algn="l">
                <a:lnSpc>
                  <a:spcPts val="4759"/>
                </a:lnSpc>
              </a:pPr>
              <a:endParaRPr lang="en-US" sz="3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grpSp>
          <p:nvGrpSpPr>
            <p:cNvPr id="10" name="Group 10"/>
            <p:cNvGrpSpPr/>
            <p:nvPr/>
          </p:nvGrpSpPr>
          <p:grpSpPr>
            <a:xfrm rot="-5400000">
              <a:off x="-6059" y="4400187"/>
              <a:ext cx="735898" cy="723779"/>
              <a:chOff x="0" y="0"/>
              <a:chExt cx="812800" cy="7994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994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9415">
                    <a:moveTo>
                      <a:pt x="406400" y="799415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99415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27000" y="47576"/>
                <a:ext cx="558800" cy="3806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553352" y="338340"/>
            <a:ext cx="16734648" cy="1667743"/>
            <a:chOff x="0" y="0"/>
            <a:chExt cx="4407479" cy="4392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07479" cy="439241"/>
            </a:xfrm>
            <a:custGeom>
              <a:avLst/>
              <a:gdLst/>
              <a:ahLst/>
              <a:cxnLst/>
              <a:rect l="l" t="t" r="r" b="b"/>
              <a:pathLst>
                <a:path w="4407479" h="439241">
                  <a:moveTo>
                    <a:pt x="4204279" y="0"/>
                  </a:moveTo>
                  <a:lnTo>
                    <a:pt x="203200" y="0"/>
                  </a:lnTo>
                  <a:lnTo>
                    <a:pt x="0" y="219620"/>
                  </a:lnTo>
                  <a:lnTo>
                    <a:pt x="203200" y="439241"/>
                  </a:lnTo>
                  <a:lnTo>
                    <a:pt x="4204279" y="439241"/>
                  </a:lnTo>
                  <a:lnTo>
                    <a:pt x="4407479" y="219620"/>
                  </a:lnTo>
                  <a:lnTo>
                    <a:pt x="4204279" y="0"/>
                  </a:lnTo>
                  <a:close/>
                </a:path>
              </a:pathLst>
            </a:custGeom>
            <a:solidFill>
              <a:srgbClr val="8C8C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4102679" cy="477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53352" y="482083"/>
            <a:ext cx="1691639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8"/>
              </a:lnSpc>
            </a:pPr>
            <a:r>
              <a:rPr lang="en-US" sz="10031" b="1" dirty="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 STATEMENT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47527" y="0"/>
            <a:ext cx="15080946" cy="10271459"/>
            <a:chOff x="0" y="0"/>
            <a:chExt cx="5475623" cy="3729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t="-23411" b="-2341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36408" y="4062354"/>
            <a:ext cx="4578325" cy="1073376"/>
            <a:chOff x="0" y="0"/>
            <a:chExt cx="1205814" cy="28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200" b="1" dirty="0">
                  <a:solidFill>
                    <a:srgbClr val="A20E2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Helios Bold"/>
                </a:rPr>
                <a:t>Risk Assessment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91919" y="4004205"/>
            <a:ext cx="4578325" cy="1073376"/>
            <a:chOff x="0" y="0"/>
            <a:chExt cx="1205814" cy="28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200" b="1" dirty="0">
                  <a:solidFill>
                    <a:srgbClr val="A20E2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Helios Bold"/>
                </a:rPr>
                <a:t>PD Modelling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257175"/>
            <a:ext cx="18288000" cy="1543050"/>
            <a:chOff x="0" y="0"/>
            <a:chExt cx="4816593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406400"/>
            </a:xfrm>
            <a:custGeom>
              <a:avLst/>
              <a:gdLst/>
              <a:ahLst/>
              <a:cxnLst/>
              <a:rect l="l" t="t" r="r" b="b"/>
              <a:pathLst>
                <a:path w="4816592" h="406400">
                  <a:moveTo>
                    <a:pt x="4613392" y="0"/>
                  </a:moveTo>
                  <a:cubicBezTo>
                    <a:pt x="4725617" y="0"/>
                    <a:pt x="4816592" y="90976"/>
                    <a:pt x="4816592" y="203200"/>
                  </a:cubicBezTo>
                  <a:cubicBezTo>
                    <a:pt x="4816592" y="315424"/>
                    <a:pt x="4725617" y="406400"/>
                    <a:pt x="46133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659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9368" y="482745"/>
            <a:ext cx="18038632" cy="3713004"/>
            <a:chOff x="0" y="0"/>
            <a:chExt cx="24051509" cy="495067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24051509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60"/>
                </a:lnSpc>
              </a:pPr>
              <a:r>
                <a:rPr lang="en-US" sz="7300" b="1" dirty="0">
                  <a:solidFill>
                    <a:srgbClr val="004AAD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BUSINESS PROBLEM UNDERSTANDING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89218"/>
              <a:ext cx="19711232" cy="3161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Credit card companies face significant financial risks due to customer defaults. The inability to accurately predict which customers are likely to default can lead to considerable financial losses.</a:t>
              </a:r>
            </a:p>
            <a:p>
              <a:pPr algn="l">
                <a:lnSpc>
                  <a:spcPts val="4759"/>
                </a:lnSpc>
              </a:pPr>
              <a:endParaRPr lang="en-US" sz="3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36408" y="5774778"/>
            <a:ext cx="5357657" cy="97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Predicting defaults is critical to managing credit exposure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1439" y="5488301"/>
            <a:ext cx="5445097" cy="149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Probability of Default (PD) models help understand how much credit is at risk.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504902" y="7365989"/>
            <a:ext cx="4578325" cy="1073376"/>
            <a:chOff x="0" y="0"/>
            <a:chExt cx="1205814" cy="282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200" b="1" dirty="0">
                  <a:solidFill>
                    <a:srgbClr val="A20E2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Helios Bold"/>
                </a:rPr>
                <a:t>Business Impact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504902" y="8734639"/>
            <a:ext cx="5988739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Ensuring efficient lending processes and credit approvals, particularly for high-risk customers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9368" y="3095056"/>
            <a:ext cx="17667603" cy="681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Reduce Financial Losses:</a:t>
            </a:r>
            <a:r>
              <a:rPr lang="en-US" sz="48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Identify potential defaulters early.</a:t>
            </a:r>
          </a:p>
          <a:p>
            <a:pPr algn="just">
              <a:lnSpc>
                <a:spcPts val="6719"/>
              </a:lnSpc>
            </a:pPr>
            <a:r>
              <a:rPr lang="en-US" sz="4800" dirty="0">
                <a:solidFill>
                  <a:srgbClr val="A20E20"/>
                </a:solidFill>
                <a:latin typeface="Helios"/>
                <a:ea typeface="Helios"/>
                <a:cs typeface="Helios"/>
                <a:sym typeface="Helios"/>
              </a:rPr>
              <a:t>I</a:t>
            </a:r>
            <a:r>
              <a:rPr lang="en-US" sz="4800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mprove Credit Risk Management:</a:t>
            </a:r>
            <a:r>
              <a:rPr lang="en-US" sz="48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Refine risk assessment strategies.</a:t>
            </a:r>
          </a:p>
          <a:p>
            <a:pPr algn="just">
              <a:lnSpc>
                <a:spcPts val="6719"/>
              </a:lnSpc>
            </a:pPr>
            <a:r>
              <a:rPr lang="en-US" sz="4800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Enhance Customer Engagement:</a:t>
            </a:r>
            <a:r>
              <a:rPr lang="en-US" sz="48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Proactively support high-risk customers.</a:t>
            </a:r>
          </a:p>
          <a:p>
            <a:pPr algn="just">
              <a:lnSpc>
                <a:spcPts val="6719"/>
              </a:lnSpc>
            </a:pPr>
            <a:r>
              <a:rPr lang="en-US" sz="4800" b="1" dirty="0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Ensure Regulatory Compliance:</a:t>
            </a:r>
            <a:r>
              <a:rPr lang="en-US" sz="48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Align with industry risk management standards.</a:t>
            </a:r>
          </a:p>
          <a:p>
            <a:pPr algn="just">
              <a:lnSpc>
                <a:spcPts val="6719"/>
              </a:lnSpc>
            </a:pPr>
            <a:endParaRPr lang="en-US" sz="4800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9368" y="324710"/>
            <a:ext cx="1803863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 b="1" dirty="0">
                <a:solidFill>
                  <a:srgbClr val="004AAD"/>
                </a:solidFill>
                <a:latin typeface="TT Hoves Bold"/>
                <a:ea typeface="TT Hoves Bold"/>
                <a:cs typeface="TT Hoves Bold"/>
                <a:sym typeface="TT Hoves Bold"/>
              </a:rPr>
              <a:t>NEED FOR STUDY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015" y="0"/>
            <a:ext cx="16043097" cy="10287000"/>
          </a:xfrm>
          <a:custGeom>
            <a:avLst/>
            <a:gdLst/>
            <a:ahLst/>
            <a:cxnLst/>
            <a:rect l="l" t="t" r="r" b="b"/>
            <a:pathLst>
              <a:path w="16043097" h="10287000">
                <a:moveTo>
                  <a:pt x="0" y="0"/>
                </a:moveTo>
                <a:lnTo>
                  <a:pt x="16043096" y="0"/>
                </a:lnTo>
                <a:lnTo>
                  <a:pt x="16043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3917" y="0"/>
            <a:ext cx="14832419" cy="10287000"/>
          </a:xfrm>
          <a:custGeom>
            <a:avLst/>
            <a:gdLst/>
            <a:ahLst/>
            <a:cxnLst/>
            <a:rect l="l" t="t" r="r" b="b"/>
            <a:pathLst>
              <a:path w="14832419" h="10287000">
                <a:moveTo>
                  <a:pt x="0" y="0"/>
                </a:moveTo>
                <a:lnTo>
                  <a:pt x="14832418" y="0"/>
                </a:lnTo>
                <a:lnTo>
                  <a:pt x="148324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6170807"/>
          <a:ext cx="10532458" cy="4324802"/>
        </p:xfrm>
        <a:graphic>
          <a:graphicData uri="http://schemas.openxmlformats.org/drawingml/2006/table">
            <a:tbl>
              <a:tblPr/>
              <a:tblGrid>
                <a:gridCol w="1053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4802">
                <a:tc>
                  <a:txBody>
                    <a:bodyPr/>
                    <a:lstStyle/>
                    <a:p>
                      <a:pPr algn="l">
                        <a:lnSpc>
                          <a:spcPts val="8279"/>
                        </a:lnSpc>
                        <a:defRPr/>
                      </a:pPr>
                      <a:r>
                        <a:rPr lang="en-US" sz="4499" b="1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Benefits of SMOTE:</a:t>
                      </a:r>
                      <a:endParaRPr lang="en-US" sz="1100"/>
                    </a:p>
                    <a:p>
                      <a:pPr marL="863591" lvl="1" indent="-431796" algn="just">
                        <a:lnSpc>
                          <a:spcPts val="5599"/>
                        </a:lnSpc>
                        <a:buFont typeface="Arial"/>
                        <a:buChar char="•"/>
                      </a:pPr>
                      <a:r>
                        <a:rPr lang="en-US" sz="3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Reduces bias toward the majority class.</a:t>
                      </a:r>
                    </a:p>
                    <a:p>
                      <a:pPr marL="863591" lvl="1" indent="-431796" algn="just">
                        <a:lnSpc>
                          <a:spcPts val="5599"/>
                        </a:lnSpc>
                        <a:buFont typeface="Arial"/>
                        <a:buChar char="•"/>
                      </a:pPr>
                      <a:r>
                        <a:rPr lang="en-US" sz="3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Improves recall for the minority class.</a:t>
                      </a:r>
                    </a:p>
                    <a:p>
                      <a:pPr marL="863591" lvl="1" indent="-431796" algn="just">
                        <a:lnSpc>
                          <a:spcPts val="5599"/>
                        </a:lnSpc>
                        <a:buFont typeface="Arial"/>
                        <a:buChar char="•"/>
                      </a:pPr>
                      <a:r>
                        <a:rPr lang="en-US" sz="3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Helps the model learn a better decision boundary.</a:t>
                      </a:r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0743855" y="3990287"/>
            <a:ext cx="7544145" cy="6296713"/>
          </a:xfrm>
          <a:custGeom>
            <a:avLst/>
            <a:gdLst/>
            <a:ahLst/>
            <a:cxnLst/>
            <a:rect l="l" t="t" r="r" b="b"/>
            <a:pathLst>
              <a:path w="7544145" h="6296713">
                <a:moveTo>
                  <a:pt x="0" y="0"/>
                </a:moveTo>
                <a:lnTo>
                  <a:pt x="7544145" y="0"/>
                </a:lnTo>
                <a:lnTo>
                  <a:pt x="7544145" y="6296713"/>
                </a:lnTo>
                <a:lnTo>
                  <a:pt x="0" y="6296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8" r="-3388" b="-62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4190529"/>
            <a:chOff x="0" y="0"/>
            <a:chExt cx="24384000" cy="558737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2438400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b="1">
                  <a:solidFill>
                    <a:srgbClr val="A20E2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HANDLING IMBALANCE DATA USING SMOTE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33497"/>
              <a:ext cx="24384000" cy="2353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5554" lvl="1" indent="-432777" algn="l">
                <a:lnSpc>
                  <a:spcPts val="4369"/>
                </a:lnSpc>
                <a:buFont typeface="Arial"/>
                <a:buChar char="•"/>
              </a:pPr>
              <a:r>
                <a:rPr lang="en-US" sz="400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Balance the class distribution by generating synthetic examples for the minority class.</a:t>
              </a:r>
            </a:p>
            <a:p>
              <a:pPr algn="l">
                <a:lnSpc>
                  <a:spcPts val="5612"/>
                </a:lnSpc>
              </a:pPr>
              <a:endParaRPr lang="en-US" sz="400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3625215"/>
            <a:ext cx="10532458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Create synthetic data points between existing minority samples rather than just duplicating them, improving model generalization.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208" y="4149649"/>
            <a:ext cx="1259047" cy="125904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0012197" y="-9315939"/>
            <a:ext cx="17897150" cy="13422862"/>
            <a:chOff x="0" y="0"/>
            <a:chExt cx="8128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767818" y="0"/>
            <a:ext cx="1259047" cy="125904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320" r="-3832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9423" y="292024"/>
            <a:ext cx="7520764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 dirty="0">
                <a:solidFill>
                  <a:srgbClr val="FFDE59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PREDICTIVE MODELING APPROACHED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84953" y="2954916"/>
            <a:ext cx="1259047" cy="125904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65" b="-46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67818" y="6245998"/>
            <a:ext cx="1259047" cy="125904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0" y="8510164"/>
            <a:ext cx="1259047" cy="1259042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8797" b="-4129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-28208" y="5700715"/>
            <a:ext cx="7796027" cy="1893804"/>
            <a:chOff x="0" y="0"/>
            <a:chExt cx="10394702" cy="252507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9050"/>
              <a:ext cx="10394702" cy="75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EA549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LOGISTIC REGRESSION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9467"/>
              <a:ext cx="10394702" cy="1665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Simple, interpretable, and effective for baseline classification.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63273" y="102273"/>
            <a:ext cx="8824727" cy="2313540"/>
            <a:chOff x="0" y="0"/>
            <a:chExt cx="11766302" cy="308472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11766302" cy="75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EA549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RANDOM FOREST CLASSIFIER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8517"/>
              <a:ext cx="11766302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 robust, non-linear model that handles overfitting and provides insights into feature importance.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63273" y="2954916"/>
            <a:ext cx="9261134" cy="2304014"/>
            <a:chOff x="0" y="0"/>
            <a:chExt cx="12348179" cy="307201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12348179" cy="149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EA549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Bagging with Random Forest as Base Estimator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05592"/>
              <a:ext cx="12348179" cy="146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Ensemble technique to reduce variance and increase model stability.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63273" y="5856108"/>
            <a:ext cx="8824727" cy="1751564"/>
            <a:chOff x="0" y="0"/>
            <a:chExt cx="11766302" cy="233541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11766302" cy="75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EA549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ADA BOOSTING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68992"/>
              <a:ext cx="11766302" cy="146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Focuses on learning from misclassified cases by assigning more weight to them.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25820" y="8263903"/>
            <a:ext cx="15090556" cy="1751564"/>
            <a:chOff x="0" y="0"/>
            <a:chExt cx="20120741" cy="2335419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9050"/>
              <a:ext cx="20120741" cy="75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EA549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Gradient Boosting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68992"/>
              <a:ext cx="20120741" cy="146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 sequential ensemble model focused on reducing both bias and variance, highly effective in dealing with complex relationships.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627</Words>
  <Application>Microsoft Office PowerPoint</Application>
  <PresentationFormat>Custom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Verdana</vt:lpstr>
      <vt:lpstr>Helios Bold</vt:lpstr>
      <vt:lpstr>Arial</vt:lpstr>
      <vt:lpstr>Courier New</vt:lpstr>
      <vt:lpstr>Helios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Dell</cp:lastModifiedBy>
  <cp:revision>3</cp:revision>
  <dcterms:created xsi:type="dcterms:W3CDTF">2006-08-16T00:00:00Z</dcterms:created>
  <dcterms:modified xsi:type="dcterms:W3CDTF">2024-09-27T18:11:36Z</dcterms:modified>
  <dc:identifier>DAGRydBuZ4U</dc:identifier>
</cp:coreProperties>
</file>